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58" r:id="rId11"/>
    <p:sldId id="259" r:id="rId12"/>
    <p:sldId id="260" r:id="rId13"/>
    <p:sldId id="283" r:id="rId14"/>
    <p:sldId id="284" r:id="rId15"/>
    <p:sldId id="285" r:id="rId16"/>
    <p:sldId id="286" r:id="rId17"/>
    <p:sldId id="287" r:id="rId18"/>
    <p:sldId id="288" r:id="rId19"/>
    <p:sldId id="261" r:id="rId20"/>
    <p:sldId id="289" r:id="rId21"/>
    <p:sldId id="290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45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99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1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2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1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2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46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19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9B8F-0E41-422A-9E77-FD249D0B7E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192D-3A38-453C-B2CE-F46F15F30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23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Воспитатель года - 2021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Городской/ зональный 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7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«Воспитатель года» </a:t>
            </a:r>
            <a:r>
              <a:rPr lang="ru-RU" dirty="0" smtClean="0"/>
              <a:t>– 7 человек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«Воспитатель группы с воспитанием и обучением на татарском языке» </a:t>
            </a:r>
            <a:r>
              <a:rPr lang="ru-RU" dirty="0" smtClean="0"/>
              <a:t>– 5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республиканский конкурс выходят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основании рейтинга (количества баллов, полученных за конкурсные мероприятия городского/ зонального этапа):</a:t>
            </a:r>
          </a:p>
          <a:p>
            <a:pPr marL="0" indent="0">
              <a:buNone/>
            </a:pPr>
            <a:r>
              <a:rPr lang="ru-RU" b="1" dirty="0" smtClean="0"/>
              <a:t>Воспитатель года </a:t>
            </a:r>
            <a:r>
              <a:rPr lang="ru-RU" dirty="0" smtClean="0"/>
              <a:t>– 20 человек</a:t>
            </a:r>
          </a:p>
          <a:p>
            <a:pPr marL="0" indent="0">
              <a:buNone/>
            </a:pPr>
            <a:r>
              <a:rPr lang="ru-RU" b="1" dirty="0" smtClean="0"/>
              <a:t>Воспитатель группы с татарским языком </a:t>
            </a:r>
            <a:r>
              <a:rPr lang="ru-RU" dirty="0" smtClean="0"/>
              <a:t>– 10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городского этапа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Определяются также на основе рейтинга с учетом его положения в рейтинговой таблице: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Казань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Кукмор</a:t>
            </a:r>
          </a:p>
          <a:p>
            <a:pPr marL="514350" indent="-514350">
              <a:buAutoNum type="arabicPeriod"/>
            </a:pPr>
            <a:r>
              <a:rPr lang="ru-RU" dirty="0" smtClean="0"/>
              <a:t>Зеленодольск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Казань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Мамадыш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Актаныш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Казань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xml-epgservice.cdnvideo.ru/EPGService/hs/xmldata/52718755-333f-4cba-94c5-bcaa123f024/pic/623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71400"/>
            <a:ext cx="6720746" cy="50405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21088"/>
            <a:ext cx="7632848" cy="2304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/>
              <a:t>НАСТРОЙСЯ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dirty="0" err="1" smtClean="0"/>
              <a:t>НА_ХОД_КАнем</a:t>
            </a:r>
            <a:endParaRPr lang="ru-RU" sz="4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580112" y="5661248"/>
            <a:ext cx="28803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36097" y="4725144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64" name="Picture 4" descr="https://img.rawpixel.com/s3fs-private/rawpixel_images/website_content/v246-tent-22-entertainment_2.jpg?w=800&amp;dpr=1&amp;fit=default&amp;crop=default&amp;q=65&amp;vib=3&amp;con=3&amp;usm=15&amp;bg=F4F4F3&amp;ixlib=js-2.2.1&amp;s=dd1d4b202bbe51a07a62bb11906831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6376">
            <a:off x="6906744" y="4035552"/>
            <a:ext cx="1787574" cy="178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88640"/>
            <a:ext cx="339472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СДЕЛАЙ ПРАВИЛЬНЫЙ ВЫБОР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ПОДУМАЙ, ЧТО НОВОГО?</a:t>
            </a:r>
            <a:endParaRPr lang="ru-RU" b="1" dirty="0"/>
          </a:p>
        </p:txBody>
      </p:sp>
      <p:pic>
        <p:nvPicPr>
          <p:cNvPr id="41986" name="Picture 2" descr="https://fb.ru/media/i/1/2/6/0/6/3/1/i/126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2448272" cy="2736933"/>
          </a:xfrm>
          <a:prstGeom prst="rect">
            <a:avLst/>
          </a:prstGeom>
          <a:noFill/>
        </p:spPr>
      </p:pic>
      <p:pic>
        <p:nvPicPr>
          <p:cNvPr id="41988" name="Picture 4" descr="https://ucarecdn.com/7ee0084b-ae57-4564-a5e6-002ce380f5c2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257428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39472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ЕСТЬ РЕЗУЛЬТАТ?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3010" name="Picture 2" descr="https://static4.depositphotos.com/1000423/451/i/450/depositphotos_4514319-stock-photo-three-dimensional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3024336" cy="3024336"/>
          </a:xfrm>
          <a:prstGeom prst="rect">
            <a:avLst/>
          </a:prstGeom>
          <a:noFill/>
        </p:spPr>
      </p:pic>
      <p:pic>
        <p:nvPicPr>
          <p:cNvPr id="43012" name="Picture 4" descr="https://kwork.ru/pics/t3/16/18856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736108" cy="314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39472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ИЩИ ИНТЕРЕСНЫЕ ФАКТЫ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РАССКАЖИ ПОНЯТНО ВСЕМ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44034" name="Picture 2" descr="https://vesti-yamal.ru/media/archive/image/2020/12/e-x2Y_onnOq3eVqr-xZ7as_MJpl4MZ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318371" cy="2880320"/>
          </a:xfrm>
          <a:prstGeom prst="rect">
            <a:avLst/>
          </a:prstGeom>
          <a:noFill/>
        </p:spPr>
      </p:pic>
      <p:pic>
        <p:nvPicPr>
          <p:cNvPr id="44036" name="Picture 4" descr="https://soulmindheart.com/wp-content/uploads/2020/08/9lf2ABexe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39472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ВДОХНОВЛЯЙСЯ! УЛЫБАЙСЯ!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НЕ ПЕРЕГРУЖАЙ !</a:t>
            </a:r>
            <a:endParaRPr lang="ru-RU" b="1" dirty="0" smtClean="0"/>
          </a:p>
        </p:txBody>
      </p:sp>
      <p:pic>
        <p:nvPicPr>
          <p:cNvPr id="45058" name="Picture 2" descr="https://fs1.transerfer.com/uploads/channel/2016/12/1079e019a61520674d158ae7fefc800e/S697Rno429y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30690" cy="2664296"/>
          </a:xfrm>
          <a:prstGeom prst="rect">
            <a:avLst/>
          </a:prstGeom>
          <a:noFill/>
        </p:spPr>
      </p:pic>
      <p:pic>
        <p:nvPicPr>
          <p:cNvPr id="45060" name="Picture 4" descr="https://habazavr.ru/prezentaciya-uchenik-u-doski/uchenik-u-doski_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540469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672408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ГОТОВЬСЯ ЗАРАНЕЕ!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НЕ ОПРАВДЫВАЙСЯ!</a:t>
            </a:r>
            <a:endParaRPr lang="ru-RU" b="1" dirty="0" smtClean="0"/>
          </a:p>
        </p:txBody>
      </p:sp>
      <p:pic>
        <p:nvPicPr>
          <p:cNvPr id="46082" name="Picture 2" descr="https://www.pngkey.com/png/detail/126-1262569_stress-women-vec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28337" cy="2952328"/>
          </a:xfrm>
          <a:prstGeom prst="rect">
            <a:avLst/>
          </a:prstGeom>
          <a:noFill/>
        </p:spPr>
      </p:pic>
      <p:pic>
        <p:nvPicPr>
          <p:cNvPr id="46084" name="Picture 4" descr="https://st.depositphotos.com/1742172/4997/v/950/depositphotos_49973929-stock-illustration-cartoon-woman-making-exc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7363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Конкурсные мероприятия городского/ зонального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«Моя педагогическая находка»;</a:t>
            </a:r>
          </a:p>
          <a:p>
            <a:r>
              <a:rPr lang="ru-RU" sz="4400" dirty="0"/>
              <a:t>«Педагогическое мероприятие с детьми».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524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4.vectorstock.com/i/1000x1000/82/78/marathon-vector-6548278.jpg"/>
          <p:cNvPicPr>
            <a:picLocks noChangeAspect="1" noChangeArrowheads="1"/>
          </p:cNvPicPr>
          <p:nvPr/>
        </p:nvPicPr>
        <p:blipFill>
          <a:blip r:embed="rId2" cstate="print"/>
          <a:srcRect l="5669" t="1312" r="5669" b="7349"/>
          <a:stretch>
            <a:fillRect/>
          </a:stretch>
        </p:blipFill>
        <p:spPr bwMode="auto">
          <a:xfrm>
            <a:off x="2267744" y="116632"/>
            <a:ext cx="5298710" cy="5895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656892" y="3058108"/>
            <a:ext cx="6456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ошибается тот, кто ничего не делает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921896"/>
            <a:ext cx="7596336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КОНКУРС БЕЗ ОШИБОК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672408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ДВИГАЙСЯ!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ВАЖЕН КОМФОРТ!</a:t>
            </a:r>
            <a:endParaRPr lang="ru-RU" b="1" dirty="0" smtClean="0"/>
          </a:p>
        </p:txBody>
      </p:sp>
      <p:pic>
        <p:nvPicPr>
          <p:cNvPr id="47108" name="Picture 4" descr="https://img.pngio.com/tie-whip-girl-run-movement-png-clipart-image-and-psd-file-for-whip-girl-png-650_7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2663534" cy="3097895"/>
          </a:xfrm>
          <a:prstGeom prst="rect">
            <a:avLst/>
          </a:prstGeom>
          <a:noFill/>
        </p:spPr>
      </p:pic>
      <p:pic>
        <p:nvPicPr>
          <p:cNvPr id="47110" name="Picture 6" descr="https://xn--30-6kccldzgcyigni4d2a4r.xn--p1ai/wp-content/uploads/2020/03/%D0%B7%D0%B0%D1%81%D1%82%D0%B0%D0%B2%D0%BA%D0%B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09710"/>
            <a:ext cx="3129186" cy="324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692696"/>
            <a:ext cx="3672408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НЕ БОЙСЯ!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ПОМНИ ПРО ВРЕМЯ!</a:t>
            </a:r>
            <a:endParaRPr lang="ru-RU" b="1" dirty="0" smtClean="0"/>
          </a:p>
        </p:txBody>
      </p:sp>
      <p:pic>
        <p:nvPicPr>
          <p:cNvPr id="48130" name="Picture 2" descr="https://im0-tub-ru.yandex.net/i?id=a8022d79ee4e888884bcd82b6a40b630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572000" cy="2428875"/>
          </a:xfrm>
          <a:prstGeom prst="rect">
            <a:avLst/>
          </a:prstGeom>
          <a:noFill/>
        </p:spPr>
      </p:pic>
      <p:pic>
        <p:nvPicPr>
          <p:cNvPr id="48132" name="Picture 4" descr="https://www.elmens.com/wp-content/uploads/2019/07/cloc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007"/>
            <a:ext cx="8229600" cy="595681"/>
          </a:xfrm>
        </p:spPr>
        <p:txBody>
          <a:bodyPr>
            <a:normAutofit fontScale="90000"/>
          </a:bodyPr>
          <a:lstStyle/>
          <a:p>
            <a:r>
              <a:rPr lang="ru-RU" dirty="0"/>
              <a:t>«Моя педагогическая находка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mtClean="0"/>
              <a:t>Порядок выступления  определяется </a:t>
            </a:r>
            <a:r>
              <a:rPr lang="ru-RU" b="1" smtClean="0"/>
              <a:t>жеребьевкой</a:t>
            </a:r>
            <a:r>
              <a:rPr lang="ru-RU" smtClean="0"/>
              <a:t> до начала конкурса, в ДОУ.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Регламент</a:t>
            </a:r>
            <a:r>
              <a:rPr lang="ru-RU" dirty="0"/>
              <a:t> конкурсного испытания – 15 минут (выступление конкурсанта – </a:t>
            </a:r>
            <a:r>
              <a:rPr lang="ru-RU" b="1" dirty="0"/>
              <a:t>10 минут</a:t>
            </a:r>
            <a:r>
              <a:rPr lang="ru-RU" dirty="0"/>
              <a:t>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ответы </a:t>
            </a:r>
            <a:r>
              <a:rPr lang="ru-RU" dirty="0"/>
              <a:t>на вопросы жюри - 5 минут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Формат испытания </a:t>
            </a:r>
            <a:r>
              <a:rPr lang="ru-RU" dirty="0" smtClean="0"/>
              <a:t>- </a:t>
            </a:r>
            <a:r>
              <a:rPr lang="ru-RU" b="1" dirty="0"/>
              <a:t>выступление</a:t>
            </a:r>
            <a:r>
              <a:rPr lang="ru-RU" dirty="0"/>
              <a:t> конкурсанта, демонстрирующее наиболее значимые в его деятельности методы и/или приемы обучения, воспитания и развития детей дошкольного возраста, способы и формы взаимодействия с родителями (законными представителями) воспитанников.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Выступление </a:t>
            </a:r>
            <a:r>
              <a:rPr lang="ru-RU" dirty="0"/>
              <a:t>конкурсанта может сопровождаться </a:t>
            </a:r>
            <a:r>
              <a:rPr lang="ru-RU" b="1" dirty="0"/>
              <a:t>презентацией или видеофрагментами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/>
          <a:lstStyle/>
          <a:p>
            <a:r>
              <a:rPr lang="ru-RU" dirty="0" smtClean="0"/>
              <a:t>Методическая грамотность: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Выявляет </a:t>
            </a:r>
            <a:r>
              <a:rPr lang="ru-RU" dirty="0"/>
              <a:t>инновационную составляющую демонстрируемых методов</a:t>
            </a:r>
            <a:r>
              <a:rPr lang="ru-RU" dirty="0" smtClean="0"/>
              <a:t>/ приемов/ способов/ форм.</a:t>
            </a:r>
          </a:p>
          <a:p>
            <a:pPr marL="514350" indent="-514350">
              <a:buAutoNum type="arabicPeriod"/>
            </a:pPr>
            <a:r>
              <a:rPr lang="ru-RU" dirty="0"/>
              <a:t>Выявляет развивающий потенциал демонстрируемых методов</a:t>
            </a:r>
            <a:r>
              <a:rPr lang="ru-RU" dirty="0" smtClean="0"/>
              <a:t>/ приемов/ способов/ форм.</a:t>
            </a:r>
          </a:p>
          <a:p>
            <a:pPr marL="514350" indent="-514350">
              <a:buAutoNum type="arabicPeriod"/>
            </a:pPr>
            <a:r>
              <a:rPr lang="ru-RU" dirty="0"/>
              <a:t>Представляет результативность демонстрируемых методов</a:t>
            </a:r>
            <a:r>
              <a:rPr lang="ru-RU" dirty="0" smtClean="0"/>
              <a:t>/ приемов/ способов/ форм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88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/>
          <a:lstStyle/>
          <a:p>
            <a:r>
              <a:rPr lang="ru-RU" dirty="0" smtClean="0"/>
              <a:t>Методическая грамотность:</a:t>
            </a:r>
          </a:p>
          <a:p>
            <a:pPr marL="0" indent="0">
              <a:buNone/>
            </a:pPr>
            <a:r>
              <a:rPr lang="ru-RU" dirty="0" smtClean="0"/>
              <a:t>4. Демонстрирует </a:t>
            </a:r>
            <a:r>
              <a:rPr lang="ru-RU" dirty="0"/>
              <a:t>знание теоретической основы применяемых демонстрируемых методов</a:t>
            </a:r>
            <a:r>
              <a:rPr lang="ru-RU" dirty="0" smtClean="0"/>
              <a:t>/ приемов/ способов/ форм.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Обозначает цели, задачи, планируемые результаты применения демонстрируемых методов</a:t>
            </a:r>
            <a:r>
              <a:rPr lang="ru-RU" dirty="0" smtClean="0"/>
              <a:t>/ приемов/ способов/форм.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Обосновывает соответствие результатов применения демонстрируемых методов</a:t>
            </a:r>
            <a:r>
              <a:rPr lang="ru-RU" dirty="0" smtClean="0"/>
              <a:t>/ приемов/ способов/ форм </a:t>
            </a:r>
            <a:r>
              <a:rPr lang="ru-RU" dirty="0"/>
              <a:t>ФГОС ДО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393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/>
          <a:lstStyle/>
          <a:p>
            <a:r>
              <a:rPr lang="ru-RU" dirty="0" smtClean="0"/>
              <a:t>Методическая грамотность: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/>
              <a:t>Учитывает потребности участников образовательных </a:t>
            </a:r>
            <a:r>
              <a:rPr lang="ru-RU" dirty="0" smtClean="0"/>
              <a:t>отношений (воспитанников, педагогов, родителей)</a:t>
            </a:r>
          </a:p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dirty="0"/>
              <a:t>Демонстрирует механизмы и способы оценки результативности своей профессиональной </a:t>
            </a:r>
            <a:r>
              <a:rPr lang="ru-RU" dirty="0" smtClean="0"/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7694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/>
          <a:lstStyle/>
          <a:p>
            <a:r>
              <a:rPr lang="ru-RU" dirty="0" smtClean="0"/>
              <a:t>Информационная </a:t>
            </a:r>
            <a:r>
              <a:rPr lang="ru-RU" dirty="0"/>
              <a:t>и языковая </a:t>
            </a:r>
            <a:r>
              <a:rPr lang="ru-RU" dirty="0" smtClean="0"/>
              <a:t>грамотность: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Представляет </a:t>
            </a:r>
            <a:r>
              <a:rPr lang="ru-RU" dirty="0"/>
              <a:t>информацию целостно и </a:t>
            </a:r>
            <a:r>
              <a:rPr lang="ru-RU" dirty="0" smtClean="0"/>
              <a:t>структурированно</a:t>
            </a:r>
          </a:p>
          <a:p>
            <a:pPr marL="514350" indent="-514350">
              <a:buAutoNum type="arabicPeriod"/>
            </a:pPr>
            <a:r>
              <a:rPr lang="ru-RU" dirty="0"/>
              <a:t>Точно и корректно использует профессиональную </a:t>
            </a:r>
            <a:r>
              <a:rPr lang="ru-RU" dirty="0" smtClean="0"/>
              <a:t>терминологию</a:t>
            </a:r>
          </a:p>
          <a:p>
            <a:pPr marL="514350" indent="-514350">
              <a:buAutoNum type="arabicPeriod"/>
            </a:pPr>
            <a:r>
              <a:rPr lang="ru-RU" dirty="0"/>
              <a:t>Конкретно и полно отвечает на вопросы </a:t>
            </a:r>
            <a:r>
              <a:rPr lang="ru-RU" dirty="0" smtClean="0"/>
              <a:t>экспертов</a:t>
            </a:r>
          </a:p>
          <a:p>
            <a:pPr marL="514350" indent="-514350">
              <a:buAutoNum type="arabicPeriod"/>
            </a:pPr>
            <a:r>
              <a:rPr lang="ru-RU" dirty="0"/>
              <a:t>Не допускает речевых ошибок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40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760640"/>
          </a:xfrm>
        </p:spPr>
        <p:txBody>
          <a:bodyPr/>
          <a:lstStyle/>
          <a:p>
            <a:r>
              <a:rPr lang="ru-RU" dirty="0"/>
              <a:t>Оригинальность и творческий подход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/>
              <a:t>Демонстрирует оригинальные решения педагогических </a:t>
            </a:r>
            <a:r>
              <a:rPr lang="ru-RU" dirty="0" smtClean="0"/>
              <a:t>задач.</a:t>
            </a:r>
          </a:p>
          <a:p>
            <a:pPr marL="514350" indent="-514350">
              <a:buAutoNum type="arabicPeriod"/>
            </a:pPr>
            <a:r>
              <a:rPr lang="ru-RU" dirty="0"/>
              <a:t>Вызывает профессиональный интерес аудитории 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Демонстрирует ораторские качества и </a:t>
            </a:r>
            <a:r>
              <a:rPr lang="ru-RU" dirty="0" smtClean="0"/>
              <a:t>артистизм.</a:t>
            </a:r>
          </a:p>
        </p:txBody>
      </p:sp>
    </p:spTree>
    <p:extLst>
      <p:ext uri="{BB962C8B-B14F-4D97-AF65-F5344CB8AC3E}">
        <p14:creationId xmlns:p14="http://schemas.microsoft.com/office/powerpoint/2010/main" xmlns="" val="31569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Конкурсное испытание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Педагогическое мероприятие с детьми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Формат </a:t>
            </a:r>
            <a:r>
              <a:rPr lang="ru-RU" dirty="0"/>
              <a:t>проведения конкурсного испытания: </a:t>
            </a:r>
            <a:r>
              <a:rPr lang="ru-RU" b="1" dirty="0"/>
              <a:t>педагогическое мероприятие </a:t>
            </a:r>
            <a:r>
              <a:rPr lang="ru-RU" dirty="0"/>
              <a:t>с детьми в дошкольной образовательной </a:t>
            </a:r>
            <a:r>
              <a:rPr lang="ru-RU" dirty="0" smtClean="0"/>
              <a:t>организации.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Возраст детей, тема определяются </a:t>
            </a:r>
            <a:r>
              <a:rPr lang="ru-RU" b="1" dirty="0" smtClean="0"/>
              <a:t>конкурсантом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Регламент</a:t>
            </a:r>
            <a:r>
              <a:rPr lang="ru-RU" dirty="0"/>
              <a:t> конкурсного испытания – 25 минут (проведение мероприятия – </a:t>
            </a:r>
            <a:r>
              <a:rPr lang="ru-RU" b="1" dirty="0"/>
              <a:t>20 минут</a:t>
            </a:r>
            <a:r>
              <a:rPr lang="ru-RU" dirty="0"/>
              <a:t>; ответы на вопросы жюри –  5 минут).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824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r>
              <a:rPr lang="ru-RU" dirty="0"/>
              <a:t>Реализация содержания образовательной программы дошкольного </a:t>
            </a:r>
            <a:r>
              <a:rPr lang="ru-RU" dirty="0" smtClean="0"/>
              <a:t>образования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Обеспечивает </a:t>
            </a:r>
            <a:r>
              <a:rPr lang="ru-RU" dirty="0"/>
              <a:t>соответствие содержания образовательным областям </a:t>
            </a:r>
            <a:r>
              <a:rPr lang="ru-RU" dirty="0" smtClean="0"/>
              <a:t>ДО</a:t>
            </a:r>
          </a:p>
          <a:p>
            <a:pPr marL="514350" indent="-514350">
              <a:buAutoNum type="arabicPeriod"/>
            </a:pPr>
            <a:r>
              <a:rPr lang="ru-RU" dirty="0"/>
              <a:t>Обеспечивает соответствие содержания возрастным особенностям воспитанников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Реализует воспитательные возможности содержания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8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Конкурс - это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Соискание</a:t>
            </a:r>
          </a:p>
          <a:p>
            <a:r>
              <a:rPr lang="ru-RU" sz="4000" dirty="0" smtClean="0"/>
              <a:t>Соревнование</a:t>
            </a:r>
          </a:p>
          <a:p>
            <a:r>
              <a:rPr lang="ru-RU" sz="4000" dirty="0" smtClean="0"/>
              <a:t>Соперничество</a:t>
            </a:r>
          </a:p>
          <a:p>
            <a:r>
              <a:rPr lang="ru-RU" sz="4000" dirty="0" smtClean="0"/>
              <a:t>Торг</a:t>
            </a:r>
          </a:p>
          <a:p>
            <a:r>
              <a:rPr lang="ru-RU" sz="4000" dirty="0" smtClean="0"/>
              <a:t>Первенство</a:t>
            </a:r>
          </a:p>
          <a:p>
            <a:r>
              <a:rPr lang="ru-RU" sz="4000" dirty="0" smtClean="0"/>
              <a:t>Состязание </a:t>
            </a:r>
            <a:endParaRPr lang="ru-RU" sz="4000" dirty="0"/>
          </a:p>
        </p:txBody>
      </p:sp>
      <p:pic>
        <p:nvPicPr>
          <p:cNvPr id="34818" name="Picture 2" descr="https://thumbs.dreamstime.com/b/dog-tired-metaphor-cartoon-image-representing-57325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Реализация содержания образовательной программы дошкольного </a:t>
            </a:r>
            <a:r>
              <a:rPr lang="ru-RU" dirty="0" smtClean="0"/>
              <a:t>образования</a:t>
            </a:r>
          </a:p>
          <a:p>
            <a:pPr marL="0" indent="0">
              <a:buNone/>
            </a:pPr>
            <a:r>
              <a:rPr lang="ru-RU" dirty="0" smtClean="0"/>
              <a:t>4. Создает </a:t>
            </a:r>
            <a:r>
              <a:rPr lang="ru-RU" dirty="0"/>
              <a:t>условия для речевого/социально-коммуникативного/физического/художественно-эстетического развития </a:t>
            </a:r>
            <a:r>
              <a:rPr lang="ru-RU" dirty="0" smtClean="0"/>
              <a:t>воспитанников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Реализует содержание, соответствующее современным научным знаниям, способствующее формированию современной картины </a:t>
            </a:r>
            <a:r>
              <a:rPr lang="ru-RU" dirty="0" smtClean="0"/>
              <a:t>мира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Реализует содержание, соответствующее традиционным ценностям российского общества </a:t>
            </a:r>
          </a:p>
        </p:txBody>
      </p:sp>
    </p:spTree>
    <p:extLst>
      <p:ext uri="{BB962C8B-B14F-4D97-AF65-F5344CB8AC3E}">
        <p14:creationId xmlns:p14="http://schemas.microsoft.com/office/powerpoint/2010/main" xmlns="" val="1663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80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/>
              <a:t>Методические приемы и решения педагогических </a:t>
            </a:r>
            <a:r>
              <a:rPr lang="ru-RU" sz="3900" dirty="0" smtClean="0"/>
              <a:t>задач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Использует </a:t>
            </a:r>
            <a:r>
              <a:rPr lang="ru-RU" dirty="0"/>
              <a:t>приемы </a:t>
            </a:r>
            <a:r>
              <a:rPr lang="ru-RU" b="1" dirty="0"/>
              <a:t>привлечения и удержания внимания </a:t>
            </a:r>
            <a:r>
              <a:rPr lang="ru-RU" dirty="0" smtClean="0"/>
              <a:t>воспитанников</a:t>
            </a:r>
          </a:p>
          <a:p>
            <a:pPr marL="514350" indent="-514350">
              <a:buAutoNum type="arabicPeriod"/>
            </a:pPr>
            <a:r>
              <a:rPr lang="ru-RU" dirty="0"/>
              <a:t>Использует приемы </a:t>
            </a:r>
            <a:r>
              <a:rPr lang="ru-RU" b="1" dirty="0"/>
              <a:t>поддержки инициативы и самостоятельности </a:t>
            </a:r>
            <a:r>
              <a:rPr lang="ru-RU" dirty="0" smtClean="0"/>
              <a:t>воспитанников</a:t>
            </a:r>
          </a:p>
          <a:p>
            <a:pPr marL="514350" indent="-514350">
              <a:buAutoNum type="arabicPeriod"/>
            </a:pPr>
            <a:r>
              <a:rPr lang="ru-RU" dirty="0"/>
              <a:t>Использует приемы </a:t>
            </a:r>
            <a:r>
              <a:rPr lang="ru-RU" b="1" dirty="0"/>
              <a:t>стимулирования и поощрения</a:t>
            </a:r>
            <a:r>
              <a:rPr lang="ru-RU" dirty="0"/>
              <a:t> </a:t>
            </a:r>
            <a:r>
              <a:rPr lang="ru-RU" dirty="0" smtClean="0"/>
              <a:t>воспитанников</a:t>
            </a:r>
          </a:p>
          <a:p>
            <a:pPr marL="514350" indent="-514350">
              <a:buAutoNum type="arabicPeriod"/>
            </a:pPr>
            <a:r>
              <a:rPr lang="ru-RU" b="1" dirty="0"/>
              <a:t>Целесообразно</a:t>
            </a:r>
            <a:r>
              <a:rPr lang="ru-RU" dirty="0"/>
              <a:t> применяет средства наглядности и </a:t>
            </a:r>
            <a:r>
              <a:rPr lang="ru-RU" dirty="0" smtClean="0"/>
              <a:t>ИКТ</a:t>
            </a:r>
          </a:p>
          <a:p>
            <a:pPr marL="514350" indent="-514350">
              <a:buAutoNum type="arabicPeriod"/>
            </a:pPr>
            <a:r>
              <a:rPr lang="ru-RU" dirty="0"/>
              <a:t>Создает условия </a:t>
            </a:r>
            <a:r>
              <a:rPr lang="ru-RU" b="1" dirty="0"/>
              <a:t>для рефлексии </a:t>
            </a:r>
            <a:r>
              <a:rPr lang="ru-RU" dirty="0"/>
              <a:t>обучающихся по итогам </a:t>
            </a:r>
            <a:r>
              <a:rPr lang="ru-RU" dirty="0" smtClean="0"/>
              <a:t>мероприятия</a:t>
            </a:r>
          </a:p>
          <a:p>
            <a:pPr marL="514350" indent="-514350">
              <a:buAutoNum type="arabicPeriod"/>
            </a:pPr>
            <a:r>
              <a:rPr lang="ru-RU" dirty="0"/>
              <a:t>Обеспечивает </a:t>
            </a:r>
            <a:r>
              <a:rPr lang="ru-RU" b="1" dirty="0"/>
              <a:t>взаимосвязь</a:t>
            </a:r>
            <a:r>
              <a:rPr lang="ru-RU" dirty="0"/>
              <a:t> с конкурсным испытанием «Моя педагогическая находка»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157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80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Организационная </a:t>
            </a:r>
            <a:r>
              <a:rPr lang="ru-RU" sz="4000" dirty="0" smtClean="0"/>
              <a:t>культура</a:t>
            </a:r>
          </a:p>
          <a:p>
            <a:pPr marL="742950" indent="-742950">
              <a:buAutoNum type="arabicPeriod"/>
            </a:pPr>
            <a:r>
              <a:rPr lang="ru-RU" sz="3500" dirty="0" smtClean="0"/>
              <a:t>Обеспечивает </a:t>
            </a:r>
            <a:r>
              <a:rPr lang="ru-RU" sz="3500" b="1" dirty="0"/>
              <a:t>четкую структуру </a:t>
            </a:r>
            <a:r>
              <a:rPr lang="ru-RU" sz="3500" dirty="0" smtClean="0"/>
              <a:t>мероприятия</a:t>
            </a:r>
          </a:p>
          <a:p>
            <a:pPr marL="742950" indent="-742950">
              <a:buAutoNum type="arabicPeriod"/>
            </a:pPr>
            <a:r>
              <a:rPr lang="ru-RU" sz="3500" b="1" dirty="0" err="1"/>
              <a:t>Зонирует</a:t>
            </a:r>
            <a:r>
              <a:rPr lang="ru-RU" sz="3500" b="1" dirty="0"/>
              <a:t> пространство </a:t>
            </a:r>
            <a:r>
              <a:rPr lang="ru-RU" sz="3500" dirty="0"/>
              <a:t>в соответствии с целями и задачами мероприятия и эффективно его </a:t>
            </a:r>
            <a:r>
              <a:rPr lang="ru-RU" sz="3500" dirty="0" smtClean="0"/>
              <a:t>использует</a:t>
            </a:r>
          </a:p>
          <a:p>
            <a:pPr marL="742950" indent="-742950">
              <a:buAutoNum type="arabicPeriod"/>
            </a:pPr>
            <a:r>
              <a:rPr lang="ru-RU" sz="3500" dirty="0"/>
              <a:t>Соблюдает </a:t>
            </a:r>
            <a:r>
              <a:rPr lang="ru-RU" sz="3500" b="1" dirty="0"/>
              <a:t>санитарно-гигиенические </a:t>
            </a:r>
            <a:r>
              <a:rPr lang="ru-RU" sz="3500" dirty="0"/>
              <a:t>нормы </a:t>
            </a:r>
            <a:r>
              <a:rPr lang="ru-RU" sz="3500" dirty="0" smtClean="0"/>
              <a:t>ДО</a:t>
            </a:r>
          </a:p>
          <a:p>
            <a:pPr marL="742950" indent="-742950">
              <a:buAutoNum type="arabicPeriod"/>
            </a:pPr>
            <a:r>
              <a:rPr lang="ru-RU" sz="3500" dirty="0"/>
              <a:t>Соблюдает </a:t>
            </a:r>
            <a:r>
              <a:rPr lang="ru-RU" sz="3500" b="1" dirty="0"/>
              <a:t>хронометраж</a:t>
            </a:r>
            <a:r>
              <a:rPr lang="ru-RU" sz="3500" dirty="0"/>
              <a:t> </a:t>
            </a:r>
            <a:r>
              <a:rPr lang="ru-RU" sz="3500" dirty="0" smtClean="0"/>
              <a:t>мероприятия</a:t>
            </a:r>
          </a:p>
          <a:p>
            <a:pPr marL="742950" indent="-742950">
              <a:buAutoNum type="arabicPeriod"/>
            </a:pPr>
            <a:r>
              <a:rPr lang="ru-RU" sz="3600" dirty="0"/>
              <a:t>Соблюдает </a:t>
            </a:r>
            <a:r>
              <a:rPr lang="ru-RU" sz="3600" b="1" dirty="0"/>
              <a:t>регламент</a:t>
            </a:r>
            <a:r>
              <a:rPr lang="ru-RU" sz="3600" dirty="0"/>
              <a:t> конкурсного мероприятия</a:t>
            </a:r>
            <a:endParaRPr lang="ru-RU" sz="3500" dirty="0" smtClean="0"/>
          </a:p>
        </p:txBody>
      </p:sp>
    </p:spTree>
    <p:extLst>
      <p:ext uri="{BB962C8B-B14F-4D97-AF65-F5344CB8AC3E}">
        <p14:creationId xmlns:p14="http://schemas.microsoft.com/office/powerpoint/2010/main" xmlns="" val="2549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80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Речевая, коммуникативная культура, личностные </a:t>
            </a:r>
            <a:r>
              <a:rPr lang="ru-RU" sz="4000" dirty="0" smtClean="0"/>
              <a:t>качества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Устанавливает </a:t>
            </a:r>
            <a:r>
              <a:rPr lang="ru-RU" sz="4000" b="1" dirty="0"/>
              <a:t>эмоциональный контакт </a:t>
            </a:r>
            <a:r>
              <a:rPr lang="ru-RU" sz="4000" dirty="0"/>
              <a:t>с </a:t>
            </a:r>
            <a:r>
              <a:rPr lang="ru-RU" sz="4000" dirty="0" smtClean="0"/>
              <a:t>воспитанниками</a:t>
            </a:r>
          </a:p>
          <a:p>
            <a:pPr marL="742950" indent="-742950">
              <a:buAutoNum type="arabicPeriod"/>
            </a:pPr>
            <a:r>
              <a:rPr lang="ru-RU" sz="4000" dirty="0"/>
              <a:t>Создает </a:t>
            </a:r>
            <a:r>
              <a:rPr lang="ru-RU" sz="4000" b="1" dirty="0"/>
              <a:t>благоприятный психологический климат </a:t>
            </a:r>
            <a:r>
              <a:rPr lang="ru-RU" sz="4000" dirty="0"/>
              <a:t>в работе с </a:t>
            </a:r>
            <a:r>
              <a:rPr lang="ru-RU" sz="4000" dirty="0" smtClean="0"/>
              <a:t>воспитанниками</a:t>
            </a:r>
          </a:p>
          <a:p>
            <a:pPr marL="742950" indent="-742950">
              <a:buAutoNum type="arabicPeriod"/>
            </a:pPr>
            <a:r>
              <a:rPr lang="ru-RU" sz="4000" dirty="0"/>
              <a:t>Удерживает в фокусе </a:t>
            </a:r>
            <a:r>
              <a:rPr lang="ru-RU" sz="4000" b="1" dirty="0"/>
              <a:t>внимания всех воспитанников</a:t>
            </a:r>
            <a:r>
              <a:rPr lang="ru-RU" sz="4000" dirty="0"/>
              <a:t>, участвующих в </a:t>
            </a:r>
            <a:r>
              <a:rPr lang="ru-RU" sz="4000" dirty="0" smtClean="0"/>
              <a:t>мероприятии</a:t>
            </a:r>
          </a:p>
          <a:p>
            <a:pPr marL="742950" indent="-742950">
              <a:buAutoNum type="arabicPeriod"/>
            </a:pPr>
            <a:r>
              <a:rPr lang="ru-RU" sz="4000" dirty="0"/>
              <a:t>Не допускает речевых </a:t>
            </a:r>
            <a:r>
              <a:rPr lang="ru-RU" sz="4000" b="1" dirty="0"/>
              <a:t>ошибок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631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80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Речевая, коммуникативная культура, личностные </a:t>
            </a:r>
            <a:r>
              <a:rPr lang="ru-RU" sz="4000" dirty="0" smtClean="0"/>
              <a:t>качества</a:t>
            </a:r>
          </a:p>
          <a:p>
            <a:pPr marL="0" indent="0">
              <a:buNone/>
            </a:pPr>
            <a:r>
              <a:rPr lang="ru-RU" sz="4000" dirty="0" smtClean="0"/>
              <a:t>5. </a:t>
            </a:r>
            <a:r>
              <a:rPr lang="ru-RU" sz="4000" dirty="0"/>
              <a:t>Соблюдает этические правила </a:t>
            </a:r>
            <a:r>
              <a:rPr lang="ru-RU" sz="4000" b="1" dirty="0" smtClean="0"/>
              <a:t>общения</a:t>
            </a:r>
          </a:p>
          <a:p>
            <a:pPr marL="0" indent="0">
              <a:buNone/>
            </a:pPr>
            <a:r>
              <a:rPr lang="ru-RU" sz="4000" dirty="0" smtClean="0"/>
              <a:t>6. </a:t>
            </a:r>
            <a:r>
              <a:rPr lang="ru-RU" sz="4000" b="1" dirty="0"/>
              <a:t>Четко, понятно, доступно </a:t>
            </a:r>
            <a:r>
              <a:rPr lang="ru-RU" sz="4000" dirty="0"/>
              <a:t>формулирует вопросы и задания для </a:t>
            </a:r>
            <a:r>
              <a:rPr lang="ru-RU" sz="4000" dirty="0" smtClean="0"/>
              <a:t>воспитанников</a:t>
            </a:r>
          </a:p>
          <a:p>
            <a:pPr marL="0" indent="0">
              <a:buNone/>
            </a:pPr>
            <a:r>
              <a:rPr lang="ru-RU" sz="4000" dirty="0" smtClean="0"/>
              <a:t>7. </a:t>
            </a:r>
            <a:r>
              <a:rPr lang="ru-RU" sz="4000" dirty="0"/>
              <a:t>Демонстрирует </a:t>
            </a:r>
            <a:r>
              <a:rPr lang="ru-RU" sz="4000" b="1" dirty="0"/>
              <a:t>эмоциональную </a:t>
            </a:r>
            <a:r>
              <a:rPr lang="ru-RU" sz="4000" b="1" dirty="0" smtClean="0"/>
              <a:t>устойчивость</a:t>
            </a:r>
          </a:p>
          <a:p>
            <a:pPr marL="0" indent="0">
              <a:buNone/>
            </a:pPr>
            <a:r>
              <a:rPr lang="ru-RU" sz="4000" dirty="0" smtClean="0"/>
              <a:t>8. </a:t>
            </a:r>
            <a:r>
              <a:rPr lang="ru-RU" sz="4000" dirty="0"/>
              <a:t>Демонстрирует </a:t>
            </a:r>
            <a:r>
              <a:rPr lang="ru-RU" sz="4000" b="1" dirty="0"/>
              <a:t>индивидуальный стиль </a:t>
            </a:r>
            <a:r>
              <a:rPr lang="ru-RU" sz="4000" dirty="0"/>
              <a:t>профессиональной деятельности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31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мастер-класс;</a:t>
            </a:r>
          </a:p>
          <a:p>
            <a:r>
              <a:rPr lang="ru-RU" dirty="0"/>
              <a:t>педагогическое мероприятие с детьми;</a:t>
            </a:r>
          </a:p>
          <a:p>
            <a:r>
              <a:rPr lang="ru-RU" dirty="0"/>
              <a:t>круглый </a:t>
            </a:r>
            <a:r>
              <a:rPr lang="ru-RU" dirty="0" smtClean="0"/>
              <a:t>стол.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21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6200000">
            <a:off x="-2278496" y="2718656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Лайфхак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факторы успеха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88640"/>
            <a:ext cx="7668344" cy="648072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Узнай все и вся о конкурсе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Запасись энергией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Духовной, физической, эмоциональной…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Заручись поддержкой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Родных, близких, коллег…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Найди наставника, тренера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ДОУ, в методических объединениях, среди победителей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Избавься от сомнений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Удиви себя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Будь готов к неожиданностям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Будь самим собой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resent5.com/presentation/26219966_437776203/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ВСЕ УКРАЛИ ДО ВАС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dirty="0" smtClean="0"/>
              <a:t>ВСЕ И ОБО ВСЕМ</a:t>
            </a:r>
            <a:endParaRPr lang="ru-RU" dirty="0"/>
          </a:p>
        </p:txBody>
      </p:sp>
      <p:pic>
        <p:nvPicPr>
          <p:cNvPr id="37890" name="Picture 2" descr="https://img1.goodfon.ru/original/6016x4016/6/23/priroda-derevo-vetki-listya-2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7442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Лайфхак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Сосредоточьте внимание на методах и технологиях, которые вы используете.</a:t>
            </a:r>
          </a:p>
          <a:p>
            <a:r>
              <a:rPr lang="ru-RU" dirty="0" smtClean="0"/>
              <a:t>Определите в своем опыте наиболее результативные из них.</a:t>
            </a:r>
          </a:p>
          <a:p>
            <a:r>
              <a:rPr lang="ru-RU" dirty="0" smtClean="0"/>
              <a:t>Проанализируйте, какое обстоятельство привело вас к использованию именного этого метода.</a:t>
            </a:r>
          </a:p>
          <a:p>
            <a:r>
              <a:rPr lang="ru-RU" dirty="0" smtClean="0"/>
              <a:t>Найдите в литературе описание того метода или той технологии, которые вы предполагаете представить на конкурс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я привнес?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я интерпретирую метод/ технологию?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чужого плеча</a:t>
            </a:r>
            <a:endParaRPr lang="ru-RU" dirty="0"/>
          </a:p>
        </p:txBody>
      </p:sp>
      <p:pic>
        <p:nvPicPr>
          <p:cNvPr id="38914" name="Picture 2" descr="https://avatars.mds.yandex.net/get-zen_doc/1592433/pub_5cc6e3d29680af00b2c77ad0_5cc8474d3e66cc00af04a45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320"/>
            <a:ext cx="4766732" cy="61206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430774">
            <a:off x="3119516" y="2663545"/>
            <a:ext cx="5987008" cy="12527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НИКОГДА НЕ НАДЕВАЙТЕ ЧУЖУЮ ОДЕЖДУ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1 марта 2021 года – ДОУ № 135</a:t>
            </a:r>
          </a:p>
          <a:p>
            <a:pPr marL="0" indent="0" algn="ctr">
              <a:buNone/>
            </a:pPr>
            <a:r>
              <a:rPr lang="ru-RU" sz="4400" dirty="0" smtClean="0"/>
              <a:t>2 марта 2021 года ДОУ № 183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772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850</Words>
  <Application>Microsoft Office PowerPoint</Application>
  <PresentationFormat>Экран (4:3)</PresentationFormat>
  <Paragraphs>183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Воспитатель года - 2021</vt:lpstr>
      <vt:lpstr>Не ошибается тот, кто ничего не делает</vt:lpstr>
      <vt:lpstr>Конкурс - это</vt:lpstr>
      <vt:lpstr>Лайфхак  факторы успеха</vt:lpstr>
      <vt:lpstr>ВСЕ УКРАЛИ ДО ВАС</vt:lpstr>
      <vt:lpstr>ВСЕ И ОБО ВСЕМ</vt:lpstr>
      <vt:lpstr>Лайфхак</vt:lpstr>
      <vt:lpstr>С чужого плеча</vt:lpstr>
      <vt:lpstr>Сроки проведения</vt:lpstr>
      <vt:lpstr>Номинации конкурса</vt:lpstr>
      <vt:lpstr>На республиканский конкурс выходят</vt:lpstr>
      <vt:lpstr>Победители городского этапа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Конкурсные мероприятия городского/ зонального этап</vt:lpstr>
      <vt:lpstr>Слайд 20</vt:lpstr>
      <vt:lpstr>Слайд 21</vt:lpstr>
      <vt:lpstr>«Моя педагогическая находка»</vt:lpstr>
      <vt:lpstr>Критерии оценки</vt:lpstr>
      <vt:lpstr>Критерии оценки</vt:lpstr>
      <vt:lpstr>Критерии оценки</vt:lpstr>
      <vt:lpstr>Критерии оценки</vt:lpstr>
      <vt:lpstr>Критерии оценки</vt:lpstr>
      <vt:lpstr>Конкурсное испытание  «Педагогическое мероприятие с детьми»</vt:lpstr>
      <vt:lpstr>Критерии оценки</vt:lpstr>
      <vt:lpstr>Критерии оценки</vt:lpstr>
      <vt:lpstr>Критерии оценки</vt:lpstr>
      <vt:lpstr>Критерии оценки</vt:lpstr>
      <vt:lpstr>Критерии оценки</vt:lpstr>
      <vt:lpstr>Критерии оценки</vt:lpstr>
      <vt:lpstr>Заключительный этап конкурса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года - 2021</dc:title>
  <dc:creator>User</dc:creator>
  <cp:lastModifiedBy>Ирина</cp:lastModifiedBy>
  <cp:revision>22</cp:revision>
  <dcterms:created xsi:type="dcterms:W3CDTF">2021-01-28T06:36:43Z</dcterms:created>
  <dcterms:modified xsi:type="dcterms:W3CDTF">2021-01-28T20:35:53Z</dcterms:modified>
</cp:coreProperties>
</file>